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8"/>
  </p:notesMasterIdLst>
  <p:sldIdLst>
    <p:sldId id="256" r:id="rId2"/>
    <p:sldId id="257" r:id="rId3"/>
    <p:sldId id="258" r:id="rId4"/>
    <p:sldId id="265" r:id="rId5"/>
    <p:sldId id="268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618FF-1DE8-4CEE-A0D8-DA6F396A7ED4}" type="datetimeFigureOut">
              <a:rPr lang="en-US"/>
              <a:t>4/25/2016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1634A-B296-4DB7-BA91-E29D4AEA373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634A-B296-4DB7-BA91-E29D4AEA3737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10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634A-B296-4DB7-BA91-E29D4AEA3737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3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634A-B296-4DB7-BA91-E29D4AEA3737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40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634A-B296-4DB7-BA91-E29D4AEA3737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81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634A-B296-4DB7-BA91-E29D4AEA3737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22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634A-B296-4DB7-BA91-E29D4AEA3737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7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0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8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0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1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0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9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0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7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4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1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7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811213"/>
            <a:ext cx="11043970" cy="3408362"/>
          </a:xfrm>
        </p:spPr>
        <p:txBody>
          <a:bodyPr>
            <a:normAutofit/>
          </a:bodyPr>
          <a:lstStyle/>
          <a:p>
            <a:r>
              <a:rPr lang="en-US" dirty="0"/>
              <a:t>16 Years </a:t>
            </a:r>
            <a:r>
              <a:rPr lang="en-US" dirty="0">
                <a:latin typeface="Calibri Light" charset="0"/>
              </a:rPr>
              <a:t>at 16°N:</a:t>
            </a:r>
            <a:br>
              <a:rPr lang="en-US" dirty="0">
                <a:latin typeface="Calibri Light" charset="0"/>
              </a:rPr>
            </a:br>
            <a:r>
              <a:rPr lang="en-US" dirty="0">
                <a:latin typeface="Calibri Light" charset="0"/>
              </a:rPr>
              <a:t>The </a:t>
            </a:r>
            <a:r>
              <a:rPr lang="en-US" dirty="0"/>
              <a:t>Meridional Overturning Variability Experiment  (MOVE)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775" y="4874705"/>
            <a:ext cx="11131550" cy="136417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solidFill>
                  <a:srgbClr val="2F5496"/>
                </a:solidFill>
                <a:latin typeface="Arial"/>
                <a:cs typeface="Arial"/>
              </a:rPr>
              <a:t>Matthias Lankhorst, Uwe Send</a:t>
            </a:r>
            <a:endParaRPr lang="en-US" dirty="0">
              <a:solidFill>
                <a:srgbClr val="2F5496"/>
              </a:solidFill>
              <a:latin typeface="Arial"/>
              <a:cs typeface="Arial"/>
            </a:endParaRPr>
          </a:p>
          <a:p>
            <a:r>
              <a:rPr lang="en-US" sz="1400" dirty="0">
                <a:solidFill>
                  <a:srgbClr val="2F5496"/>
                </a:solidFill>
                <a:latin typeface="Arial"/>
                <a:cs typeface="Arial"/>
              </a:rPr>
              <a:t>Scripps Institution of Oceanography, University of California San Diego, USA</a:t>
            </a:r>
          </a:p>
          <a:p>
            <a:endParaRPr lang="en-US" sz="1400" dirty="0">
              <a:solidFill>
                <a:srgbClr val="538135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284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913" y="403225"/>
            <a:ext cx="9679706" cy="652463"/>
          </a:xfrm>
        </p:spPr>
        <p:txBody>
          <a:bodyPr/>
          <a:lstStyle/>
          <a:p>
            <a:r>
              <a:rPr lang="en-US" b="1" dirty="0">
                <a:latin typeface="Arial"/>
                <a:cs typeface="Arial"/>
              </a:rPr>
              <a:t>MOVE Array (16°N): Introduction</a:t>
            </a:r>
            <a:endParaRPr lang="en-US" dirty="0"/>
          </a:p>
        </p:txBody>
      </p:sp>
      <p:pic>
        <p:nvPicPr>
          <p:cNvPr id="5" name="Content Placeholder 4" descr="plot_move_map_05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0173" y="1437038"/>
            <a:ext cx="6172200" cy="347411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7975" y="1219200"/>
            <a:ext cx="5094288" cy="5213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Occupied since 2000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Initially German project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Now funded by NOAA COD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Under CLIVAR auspices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Presently 3 sites with moorings, 2 of which with PIES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/>
              </a:rPr>
              <a:t>Previously up to 7 sites (additional moorings and PIES)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Observation of the deep, southward branch of the AMOC (Atlantic Meridional Overturning Circulation)</a:t>
            </a:r>
          </a:p>
        </p:txBody>
      </p:sp>
      <p:sp>
        <p:nvSpPr>
          <p:cNvPr id="3" name="Down Arrow 2"/>
          <p:cNvSpPr/>
          <p:nvPr/>
        </p:nvSpPr>
        <p:spPr>
          <a:xfrm rot="-1380000">
            <a:off x="3885780" y="2186761"/>
            <a:ext cx="333046" cy="1812925"/>
          </a:xfrm>
          <a:prstGeom prst="downArrow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6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791" y="49475"/>
            <a:ext cx="8826347" cy="835025"/>
          </a:xfrm>
        </p:spPr>
        <p:txBody>
          <a:bodyPr/>
          <a:lstStyle/>
          <a:p>
            <a:pPr algn="ctr"/>
            <a:r>
              <a:rPr lang="en-US" dirty="0"/>
              <a:t>MOVE Transport Time-Series</a:t>
            </a:r>
          </a:p>
        </p:txBody>
      </p:sp>
      <p:pic>
        <p:nvPicPr>
          <p:cNvPr id="4" name="Content Placeholder 3" descr="transport_move_for_website_02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54075" y="877888"/>
            <a:ext cx="9384715" cy="4080377"/>
          </a:xfrm>
        </p:spPr>
      </p:pic>
      <p:sp>
        <p:nvSpPr>
          <p:cNvPr id="6" name="TextBox 5"/>
          <p:cNvSpPr txBox="1"/>
          <p:nvPr/>
        </p:nvSpPr>
        <p:spPr>
          <a:xfrm>
            <a:off x="2302023" y="5025705"/>
            <a:ext cx="9053351" cy="1569660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16 years of observations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Note that "down" denotes stronger 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Low-pass filtered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Decadal-scale variability observed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48888" y="2230870"/>
            <a:ext cx="3403668" cy="865936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151814" y="2313895"/>
            <a:ext cx="4702887" cy="1185851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79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1638" y="457200"/>
            <a:ext cx="11507787" cy="516618"/>
          </a:xfrm>
        </p:spPr>
        <p:txBody>
          <a:bodyPr>
            <a:noAutofit/>
          </a:bodyPr>
          <a:lstStyle/>
          <a:p>
            <a:r>
              <a:rPr lang="en-US" sz="3600">
                <a:latin typeface="Arial"/>
                <a:cs typeface="Arial"/>
              </a:rPr>
              <a:t>MOVE: Interannual Variability in Density Observations</a:t>
            </a:r>
          </a:p>
        </p:txBody>
      </p:sp>
      <p:pic>
        <p:nvPicPr>
          <p:cNvPr id="7" name="Picture Placeholder 6" descr="fig_inttrans_A.pn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9" t="16343" r="6866" b="19189"/>
          <a:stretch>
            <a:fillRect/>
          </a:stretch>
        </p:blipFill>
        <p:spPr>
          <a:xfrm>
            <a:off x="503238" y="1502118"/>
            <a:ext cx="5989637" cy="3228975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661150" y="1655763"/>
            <a:ext cx="4795838" cy="37802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Geopotential difference, i.e. dynamic height, at MOVE1 and MOVE3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"Trends" (interannual variability) shown by linear fits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Transport trends (previous slide) can be allocated to changes at MOVE1 (early years) and </a:t>
            </a:r>
            <a:r>
              <a:rPr lang="en-US" sz="2400" dirty="0" err="1">
                <a:latin typeface="Arial"/>
                <a:cs typeface="Arial"/>
              </a:rPr>
              <a:t>MOVE3</a:t>
            </a:r>
            <a:r>
              <a:rPr lang="en-US" sz="2400" dirty="0">
                <a:latin typeface="Arial"/>
                <a:cs typeface="Arial"/>
              </a:rPr>
              <a:t> (later years)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315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002" y="102969"/>
            <a:ext cx="10515600" cy="811738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/>
                <a:cs typeface="Arial"/>
              </a:rPr>
              <a:t>Use of MOVE observations: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940" y="868465"/>
            <a:ext cx="10515600" cy="13313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latin typeface="Arial"/>
                <a:cs typeface="Arial"/>
              </a:rPr>
              <a:t>IPCC AR5</a:t>
            </a:r>
          </a:p>
          <a:p>
            <a:r>
              <a:rPr lang="en-US" sz="3200" dirty="0">
                <a:latin typeface="Arial"/>
                <a:cs typeface="Arial"/>
              </a:rPr>
              <a:t>Annual "State of the Climate" reports</a:t>
            </a:r>
          </a:p>
          <a:p>
            <a:endParaRPr lang="en-US" sz="3200" dirty="0">
              <a:solidFill>
                <a:srgbClr val="D8D8D8"/>
              </a:solidFill>
              <a:latin typeface="Arial"/>
              <a:cs typeface="Arial"/>
            </a:endParaRPr>
          </a:p>
        </p:txBody>
      </p:sp>
      <p:pic>
        <p:nvPicPr>
          <p:cNvPr id="4" name="Picture 3" descr="ssh_corr_rev_pos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9688" y="2474273"/>
            <a:ext cx="4438565" cy="395510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03238" y="2705100"/>
            <a:ext cx="6937616" cy="3602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/>
                <a:cs typeface="Arial"/>
              </a:rPr>
              <a:t>Relation to Rest of Atlantic: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Correlation between MOVE transport and SSH from AVISO (satellite altimetry)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Figure courtesy E. </a:t>
            </a:r>
            <a:r>
              <a:rPr lang="en-US" sz="3200" dirty="0" err="1">
                <a:latin typeface="Arial"/>
                <a:cs typeface="Arial"/>
              </a:rPr>
              <a:t>Frajka</a:t>
            </a:r>
            <a:r>
              <a:rPr lang="en-US" sz="3200" dirty="0">
                <a:latin typeface="Arial"/>
                <a:cs typeface="Arial"/>
              </a:rPr>
              <a:t>-Williams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MOVE transports represent pan-Atlantic pattern</a:t>
            </a:r>
          </a:p>
        </p:txBody>
      </p:sp>
    </p:spTree>
    <p:extLst>
      <p:ext uri="{BB962C8B-B14F-4D97-AF65-F5344CB8AC3E}">
        <p14:creationId xmlns:p14="http://schemas.microsoft.com/office/powerpoint/2010/main" val="183698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918" y="38372"/>
            <a:ext cx="10515600" cy="87779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/>
                <a:cs typeface="Arial"/>
              </a:rPr>
              <a:t>Data Holdings in </a:t>
            </a:r>
            <a:r>
              <a:rPr lang="en-US" sz="4000" b="1" dirty="0" err="1">
                <a:latin typeface="Arial"/>
                <a:cs typeface="Arial"/>
              </a:rPr>
              <a:t>OceanSITES</a:t>
            </a:r>
            <a:r>
              <a:rPr lang="en-US" sz="4000" b="1" dirty="0">
                <a:latin typeface="Arial"/>
                <a:cs typeface="Arial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31863"/>
            <a:ext cx="11741150" cy="48044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3200" dirty="0">
                <a:latin typeface="Arial"/>
                <a:cs typeface="Arial"/>
              </a:rPr>
              <a:t>All mooring data available in delayed-mode quality (fully annotated metadata, fully quality-controlled, best calibrations applied)</a:t>
            </a:r>
          </a:p>
          <a:p>
            <a:r>
              <a:rPr lang="en-US" sz="3200" dirty="0">
                <a:latin typeface="Arial"/>
                <a:cs typeface="Arial"/>
              </a:rPr>
              <a:t>All PIES pressure data from recovered instruments available in delayed-mode quality (</a:t>
            </a:r>
            <a:r>
              <a:rPr lang="en-US" sz="3200" dirty="0" err="1">
                <a:latin typeface="Arial"/>
                <a:cs typeface="Arial"/>
              </a:rPr>
              <a:t>dito</a:t>
            </a:r>
            <a:r>
              <a:rPr lang="en-US" sz="3200" dirty="0">
                <a:latin typeface="Arial"/>
                <a:cs typeface="Arial"/>
              </a:rPr>
              <a:t>...)</a:t>
            </a:r>
          </a:p>
          <a:p>
            <a:r>
              <a:rPr lang="en-US" sz="3200" dirty="0">
                <a:latin typeface="Arial"/>
                <a:cs typeface="Arial"/>
              </a:rPr>
              <a:t>Pending: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PIES acoustic travel time data (just got CF metadata in 2016)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Real-time data (sacrificed to reduce backlog of PIES data)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Derived transports (available from project website in non-</a:t>
            </a: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OceanSITES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format, plan to transfer to </a:t>
            </a: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OceanSITES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Arial" charset="0"/>
                <a:cs typeface="Arial"/>
              </a:rPr>
              <a:t>http://mooring.ucsd.edu/index.html?MOVE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" y="5883233"/>
            <a:ext cx="10829925" cy="400110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r>
              <a:rPr lang="en-US" sz="1000" b="1" i="1" dirty="0">
                <a:solidFill>
                  <a:srgbClr val="595959"/>
                </a:solidFill>
                <a:latin typeface="Arial"/>
                <a:cs typeface="Arial"/>
              </a:rPr>
              <a:t>Acknowledgements:</a:t>
            </a:r>
            <a:r>
              <a:rPr lang="en-US" sz="1000" i="1" dirty="0">
                <a:solidFill>
                  <a:srgbClr val="595959"/>
                </a:solidFill>
                <a:latin typeface="Arial"/>
                <a:cs typeface="Arial"/>
              </a:rPr>
              <a:t> MOVE is supported by NOAA (USA), and MOVE data are freely available via OceanSITES. OceanSITES is a contribution to the Global Ocean Observing System. MOVE was supported by BMBF (Germany) in the past. </a:t>
            </a:r>
            <a:r>
              <a:rPr lang="en-US" sz="1000" i="1" dirty="0">
                <a:solidFill>
                  <a:srgbClr val="595959"/>
                </a:solidFill>
                <a:latin typeface="Arial" charset="0"/>
                <a:cs typeface="Arial" charset="0"/>
              </a:rPr>
              <a:t>The altimeter products were produced by </a:t>
            </a:r>
            <a:r>
              <a:rPr lang="en-US" sz="1000" i="1" dirty="0" err="1">
                <a:solidFill>
                  <a:srgbClr val="595959"/>
                </a:solidFill>
                <a:latin typeface="Arial" charset="0"/>
                <a:cs typeface="Arial" charset="0"/>
              </a:rPr>
              <a:t>Ssalto</a:t>
            </a:r>
            <a:r>
              <a:rPr lang="en-US" sz="1000" i="1" dirty="0">
                <a:solidFill>
                  <a:srgbClr val="595959"/>
                </a:solidFill>
                <a:latin typeface="Arial" charset="0"/>
                <a:cs typeface="Arial" charset="0"/>
              </a:rPr>
              <a:t>/</a:t>
            </a:r>
            <a:r>
              <a:rPr lang="en-US" sz="1000" i="1" dirty="0" err="1">
                <a:solidFill>
                  <a:srgbClr val="595959"/>
                </a:solidFill>
                <a:latin typeface="Arial" charset="0"/>
                <a:cs typeface="Arial" charset="0"/>
              </a:rPr>
              <a:t>Duacs</a:t>
            </a:r>
            <a:r>
              <a:rPr lang="en-US" sz="1000" i="1" dirty="0">
                <a:solidFill>
                  <a:srgbClr val="595959"/>
                </a:solidFill>
                <a:latin typeface="Arial" charset="0"/>
                <a:cs typeface="Arial" charset="0"/>
              </a:rPr>
              <a:t> and distributed by Aviso with support from </a:t>
            </a:r>
            <a:r>
              <a:rPr lang="en-US" sz="1000" i="1" dirty="0" err="1">
                <a:solidFill>
                  <a:srgbClr val="595959"/>
                </a:solidFill>
                <a:latin typeface="Arial" charset="0"/>
                <a:cs typeface="Arial" charset="0"/>
              </a:rPr>
              <a:t>Cnes</a:t>
            </a:r>
            <a:r>
              <a:rPr lang="en-US" sz="1000" i="1" dirty="0">
                <a:solidFill>
                  <a:srgbClr val="595959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2787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16 Years at 16°N: The Meridional Overturning Variability Experiment  (MOVE)</vt:lpstr>
      <vt:lpstr>MOVE Array (16°N): Introduction</vt:lpstr>
      <vt:lpstr>MOVE Transport Time-Series</vt:lpstr>
      <vt:lpstr>MOVE: Interannual Variability in Density Observations</vt:lpstr>
      <vt:lpstr>Use of MOVE observations:</vt:lpstr>
      <vt:lpstr>Data Holdings in OceanSITES: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15</cp:revision>
  <dcterms:created xsi:type="dcterms:W3CDTF">2014-09-12T02:12:56Z</dcterms:created>
  <dcterms:modified xsi:type="dcterms:W3CDTF">2016-04-25T22:13:24Z</dcterms:modified>
</cp:coreProperties>
</file>